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23" r:id="rId3"/>
    <p:sldId id="324" r:id="rId4"/>
    <p:sldId id="325" r:id="rId5"/>
    <p:sldId id="326" r:id="rId6"/>
    <p:sldId id="329" r:id="rId7"/>
    <p:sldId id="327" r:id="rId8"/>
    <p:sldId id="328" r:id="rId9"/>
    <p:sldId id="330" r:id="rId10"/>
    <p:sldId id="322" r:id="rId11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8208" autoAdjust="0"/>
  </p:normalViewPr>
  <p:slideViewPr>
    <p:cSldViewPr>
      <p:cViewPr varScale="1">
        <p:scale>
          <a:sx n="110" d="100"/>
          <a:sy n="110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A0151-BCA5-40C8-BDE3-2CF54397322F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099"/>
            <a:ext cx="2946400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099"/>
            <a:ext cx="2946400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AE73-6E23-4DC3-B48B-21E78486E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343E-FCC2-4336-825A-7DA239397E73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F0263-E472-42C6-ADFB-779F34189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F147E-4A57-48D0-B9AD-7C118AFBA8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71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0A6004-9FD9-40CC-8546-1B8D67CA6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457200"/>
            <a:ext cx="8587741" cy="6147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7B6C6A-626B-4239-A551-F8F8B7012BAD}"/>
              </a:ext>
            </a:extLst>
          </p:cNvPr>
          <p:cNvSpPr txBox="1"/>
          <p:nvPr/>
        </p:nvSpPr>
        <p:spPr>
          <a:xfrm>
            <a:off x="1752600" y="914400"/>
            <a:ext cx="563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>
                <a:solidFill>
                  <a:schemeClr val="bg1"/>
                </a:solidFill>
                <a:latin typeface="Sylfaen" pitchFamily="18" charset="0"/>
              </a:rPr>
              <a:t>თედო გორგოძე</a:t>
            </a:r>
            <a:endParaRPr lang="en-US" sz="16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F31C4B-5A20-489B-B701-A3D1A0E8F3B3}"/>
              </a:ext>
            </a:extLst>
          </p:cNvPr>
          <p:cNvSpPr/>
          <p:nvPr/>
        </p:nvSpPr>
        <p:spPr>
          <a:xfrm>
            <a:off x="773430" y="2819400"/>
            <a:ext cx="7543800" cy="17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400" b="1" dirty="0">
                <a:solidFill>
                  <a:schemeClr val="bg1"/>
                </a:solidFill>
                <a:latin typeface="Sylfaen" pitchFamily="18" charset="0"/>
              </a:rPr>
              <a:t> ოსმალური დავთრების მიხედვით შედგენილი </a:t>
            </a:r>
          </a:p>
          <a:p>
            <a:pPr algn="ctr">
              <a:lnSpc>
                <a:spcPct val="150000"/>
              </a:lnSpc>
            </a:pPr>
            <a:r>
              <a:rPr lang="ka-GE" sz="2400" b="1" dirty="0">
                <a:solidFill>
                  <a:schemeClr val="bg1"/>
                </a:solidFill>
                <a:latin typeface="Sylfaen" pitchFamily="18" charset="0"/>
              </a:rPr>
              <a:t>მესხეთის კარტოგრაფირების ზოგიერთი </a:t>
            </a:r>
          </a:p>
          <a:p>
            <a:pPr algn="ctr">
              <a:lnSpc>
                <a:spcPct val="150000"/>
              </a:lnSpc>
            </a:pPr>
            <a:r>
              <a:rPr lang="ka-GE" sz="2400" b="1" dirty="0">
                <a:solidFill>
                  <a:schemeClr val="bg1"/>
                </a:solidFill>
                <a:latin typeface="Sylfaen" pitchFamily="18" charset="0"/>
              </a:rPr>
              <a:t>მეთოდოლოგიური საკითხი</a:t>
            </a:r>
            <a:endParaRPr lang="ka-GE" sz="105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1BF6B-27ED-44B2-B905-19E3E428AE67}"/>
              </a:ext>
            </a:extLst>
          </p:cNvPr>
          <p:cNvSpPr txBox="1"/>
          <p:nvPr/>
        </p:nvSpPr>
        <p:spPr>
          <a:xfrm>
            <a:off x="2" y="601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dirty="0">
                <a:solidFill>
                  <a:schemeClr val="bg1"/>
                </a:solidFill>
                <a:latin typeface="Sylfaen" pitchFamily="18" charset="0"/>
              </a:rPr>
              <a:t>ქ. თბილისი</a:t>
            </a:r>
          </a:p>
          <a:p>
            <a:pPr algn="ctr"/>
            <a:r>
              <a:rPr lang="ka-GE" sz="1600" dirty="0">
                <a:solidFill>
                  <a:schemeClr val="bg1"/>
                </a:solidFill>
                <a:latin typeface="Sylfaen" pitchFamily="18" charset="0"/>
              </a:rPr>
              <a:t>2021წ.</a:t>
            </a:r>
            <a:endParaRPr lang="en-US" sz="16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8194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>
                <a:latin typeface="Sylfaen" pitchFamily="18" charset="0"/>
              </a:rPr>
              <a:t>გმადლობთ ყურადღებისათვის!</a:t>
            </a:r>
            <a:endParaRPr lang="en-US" sz="3200" b="1" dirty="0">
              <a:latin typeface="Sylfaen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439" y="1008121"/>
            <a:ext cx="8501122" cy="412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600" dirty="0">
                <a:latin typeface="Sylfaen" pitchFamily="18" charset="0"/>
              </a:rPr>
              <a:t> კარტოგრაფირების მიზანი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ka-GE" sz="1600" dirty="0"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600" dirty="0">
                <a:latin typeface="Sylfaen" pitchFamily="18" charset="0"/>
              </a:rPr>
              <a:t>კარტოგრაფირებული ტერიტორია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ka-GE" sz="1600" dirty="0"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600" dirty="0">
                <a:latin typeface="Sylfaen" pitchFamily="18" charset="0"/>
              </a:rPr>
              <a:t>კარტოგრაფირების პროცესის მიმდინარეობა (გამოყენებული მასალა, ზოგადგეოგრაფიული საფუძვლის შექმნა (დიგიტალიზაცია), თემატური შინაარსის დამუშავება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ka-GE" sz="1600" dirty="0"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600" dirty="0">
                <a:latin typeface="Sylfaen" pitchFamily="18" charset="0"/>
              </a:rPr>
              <a:t>შედგენილი რუკები (ცალკეულ ნაჰიეთა რუკები, ნანგრევების რუკა, საერთო რუკა)</a:t>
            </a:r>
          </a:p>
          <a:p>
            <a:pPr>
              <a:lnSpc>
                <a:spcPct val="150000"/>
              </a:lnSpc>
            </a:pPr>
            <a:endParaRPr lang="ka-GE" sz="1600" dirty="0"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600" dirty="0">
                <a:latin typeface="Sylfaen" pitchFamily="18" charset="0"/>
              </a:rPr>
              <a:t>შეკითხვები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2072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latin typeface="Sylfaen" pitchFamily="18" charset="0"/>
              </a:rPr>
              <a:t>შინაარსი</a:t>
            </a:r>
            <a:endParaRPr lang="en-US" sz="20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503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6CB2F0-D607-4F72-BB1A-CE05189DCEC7}"/>
              </a:ext>
            </a:extLst>
          </p:cNvPr>
          <p:cNvSpPr txBox="1"/>
          <p:nvPr/>
        </p:nvSpPr>
        <p:spPr>
          <a:xfrm>
            <a:off x="457200" y="32072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latin typeface="Sylfaen" pitchFamily="18" charset="0"/>
              </a:rPr>
              <a:t>კარტოგრაფირების მიზანი</a:t>
            </a:r>
            <a:endParaRPr lang="en-US" sz="2000" b="1" dirty="0">
              <a:latin typeface="Sylfae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4EDE1-7455-4D4B-B57F-6E075951BBD6}"/>
              </a:ext>
            </a:extLst>
          </p:cNvPr>
          <p:cNvSpPr txBox="1"/>
          <p:nvPr/>
        </p:nvSpPr>
        <p:spPr>
          <a:xfrm>
            <a:off x="321439" y="1116924"/>
            <a:ext cx="8501122" cy="17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dirty="0">
                <a:latin typeface="Sylfaen" pitchFamily="18" charset="0"/>
              </a:rPr>
              <a:t> კარტოგრაფირების მიზანი გამომდინარეობდა თავად პროექტის მიზნიდან, რომელიც ითვალისწინებდა ოსმალური დავთრების შესწავლასა და გაანალიზებას, რამაც ლოგიკურად გამოიწვია დამუშავებული ინფორმაციის კარტოგრაფირების აუცილებლობა.</a:t>
            </a:r>
          </a:p>
        </p:txBody>
      </p:sp>
    </p:spTree>
    <p:extLst>
      <p:ext uri="{BB962C8B-B14F-4D97-AF65-F5344CB8AC3E}">
        <p14:creationId xmlns:p14="http://schemas.microsoft.com/office/powerpoint/2010/main" val="54700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1BF866-7CA3-49DE-B705-8436956ECF5C}"/>
              </a:ext>
            </a:extLst>
          </p:cNvPr>
          <p:cNvSpPr txBox="1"/>
          <p:nvPr/>
        </p:nvSpPr>
        <p:spPr>
          <a:xfrm>
            <a:off x="457200" y="32072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latin typeface="Sylfaen" pitchFamily="18" charset="0"/>
              </a:rPr>
              <a:t>კარტოგრაფირებული ტერიტორია</a:t>
            </a:r>
            <a:endParaRPr lang="en-US" sz="2000" b="1" dirty="0">
              <a:latin typeface="Sylfae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56796-8D29-4CF8-AC58-0142C7002455}"/>
              </a:ext>
            </a:extLst>
          </p:cNvPr>
          <p:cNvSpPr txBox="1"/>
          <p:nvPr/>
        </p:nvSpPr>
        <p:spPr>
          <a:xfrm>
            <a:off x="321439" y="838200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1600" dirty="0">
                <a:latin typeface="Sylfaen" pitchFamily="18" charset="0"/>
              </a:rPr>
              <a:t> კარტოგრაფირებული ტერიტორიის  ფართობი დაახლოებით 20 000 კვ. კმ-ს შეადგენს და მოიცავს ოსმალურ დავთრებში (7 დავთარი) აღწერილ საქართველოს ისტორიულ ტერიტორიას, რომელიც თანამედროვე საქართველოსა და თურქეთის ფარგლებშია მოქცეული.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17E1EB-9E3A-4494-9EF6-680C226ABE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0" y="1971229"/>
            <a:ext cx="8610600" cy="45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2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EA088F-E067-4ABF-914B-D93B854ACB01}"/>
              </a:ext>
            </a:extLst>
          </p:cNvPr>
          <p:cNvSpPr txBox="1"/>
          <p:nvPr/>
        </p:nvSpPr>
        <p:spPr>
          <a:xfrm>
            <a:off x="457200" y="32072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latin typeface="Sylfaen" pitchFamily="18" charset="0"/>
              </a:rPr>
              <a:t>კარტოგრაფირების პროცესის მიმდინარეობა</a:t>
            </a:r>
            <a:endParaRPr lang="en-US" sz="2000" b="1" dirty="0">
              <a:latin typeface="Sylfae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E8860-64F4-4E3B-8646-C8CF3FF79DBE}"/>
              </a:ext>
            </a:extLst>
          </p:cNvPr>
          <p:cNvSpPr txBox="1"/>
          <p:nvPr/>
        </p:nvSpPr>
        <p:spPr>
          <a:xfrm>
            <a:off x="321439" y="1066800"/>
            <a:ext cx="8501122" cy="361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400" dirty="0">
                <a:latin typeface="Sylfaen" pitchFamily="18" charset="0"/>
              </a:rPr>
              <a:t> გამოყენებული მასალა - სხვადასხვა მასშტაბისა და გამოცემის ტოპოგრაფიული და საცნობარო რუკები.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ka-GE" sz="1400" dirty="0"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400" dirty="0">
                <a:latin typeface="Sylfaen" pitchFamily="18" charset="0"/>
              </a:rPr>
              <a:t>კარტოგრაფიული საფუძვლის შექმნა - დიგიტალიზაცია, საფუძვლად გამოყენებულ იქნა 1 : 500 000 და 1 : 200 000 მასშტაბის ტოპოგრაფიული რუკები.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ka-GE" sz="1400" dirty="0"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400" dirty="0">
                <a:latin typeface="Sylfaen" pitchFamily="18" charset="0"/>
              </a:rPr>
              <a:t>თემატური შინაარსის დამუშავება და რუკების შედგენა.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ka-GE" sz="1400" dirty="0">
              <a:latin typeface="Sylfae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ka-GE" sz="1400" dirty="0">
                <a:latin typeface="Sylfaen" pitchFamily="18" charset="0"/>
              </a:rPr>
              <a:t>სულ შედგენილ იქნა 35 რუკა, მათ შორის: ცალკეულ ნაჰიეთა რუკები (33), ნანგრევების რუკა, საერთო რუკა. ყველა რუკას გააჩნია განსხვავებული ზომა. ნაჰიეთა რუკები არის </a:t>
            </a:r>
            <a:r>
              <a:rPr lang="en-US" sz="1400" dirty="0">
                <a:latin typeface="Sylfaen" pitchFamily="18" charset="0"/>
              </a:rPr>
              <a:t>A4 </a:t>
            </a:r>
            <a:r>
              <a:rPr lang="ka-GE" sz="1400" dirty="0">
                <a:latin typeface="Sylfaen" pitchFamily="18" charset="0"/>
              </a:rPr>
              <a:t>ან უფრო მცირე ზომის, ნანგრევების რუკა - </a:t>
            </a:r>
            <a:r>
              <a:rPr lang="en-US" sz="1400" dirty="0">
                <a:latin typeface="Sylfaen" pitchFamily="18" charset="0"/>
              </a:rPr>
              <a:t>A3, </a:t>
            </a:r>
            <a:r>
              <a:rPr lang="ka-GE" sz="1400" dirty="0">
                <a:latin typeface="Sylfaen" pitchFamily="18" charset="0"/>
              </a:rPr>
              <a:t>საერთო რუკა - </a:t>
            </a:r>
            <a:r>
              <a:rPr lang="en-US" sz="1400" dirty="0">
                <a:latin typeface="Sylfaen" pitchFamily="18" charset="0"/>
              </a:rPr>
              <a:t>130</a:t>
            </a:r>
            <a:r>
              <a:rPr lang="ka-GE" sz="1400" dirty="0">
                <a:latin typeface="Sylfaen" pitchFamily="18" charset="0"/>
              </a:rPr>
              <a:t> </a:t>
            </a:r>
            <a:r>
              <a:rPr lang="en-US" sz="1400" dirty="0">
                <a:latin typeface="Sylfaen" pitchFamily="18" charset="0"/>
              </a:rPr>
              <a:t>x</a:t>
            </a:r>
            <a:r>
              <a:rPr lang="ka-GE" sz="1400" dirty="0">
                <a:latin typeface="Sylfaen" pitchFamily="18" charset="0"/>
              </a:rPr>
              <a:t> </a:t>
            </a:r>
            <a:r>
              <a:rPr lang="en-US" sz="1400" dirty="0">
                <a:latin typeface="Sylfaen" pitchFamily="18" charset="0"/>
              </a:rPr>
              <a:t>105 </a:t>
            </a:r>
            <a:r>
              <a:rPr lang="ka-GE" sz="1400" dirty="0">
                <a:latin typeface="Sylfaen" pitchFamily="18" charset="0"/>
              </a:rPr>
              <a:t>სმ.</a:t>
            </a:r>
          </a:p>
        </p:txBody>
      </p:sp>
    </p:spTree>
    <p:extLst>
      <p:ext uri="{BB962C8B-B14F-4D97-AF65-F5344CB8AC3E}">
        <p14:creationId xmlns:p14="http://schemas.microsoft.com/office/powerpoint/2010/main" val="25543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83F47BC-EEE0-4FCA-AB9D-97AEB2EC6FE0}"/>
              </a:ext>
            </a:extLst>
          </p:cNvPr>
          <p:cNvSpPr txBox="1"/>
          <p:nvPr/>
        </p:nvSpPr>
        <p:spPr>
          <a:xfrm>
            <a:off x="457200" y="32072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latin typeface="Sylfaen" pitchFamily="18" charset="0"/>
              </a:rPr>
              <a:t>ცალკეულ ნაჰიეთა რუკების განლაგების სქემა</a:t>
            </a:r>
            <a:endParaRPr lang="en-US" sz="2000" b="1" dirty="0">
              <a:latin typeface="Sylfae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1C4BC5-2E15-4347-A900-6683BFD3D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3" y="774075"/>
            <a:ext cx="8001000" cy="576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53C27A-A45E-4597-ADF9-E49D564D79A2}"/>
              </a:ext>
            </a:extLst>
          </p:cNvPr>
          <p:cNvSpPr txBox="1"/>
          <p:nvPr/>
        </p:nvSpPr>
        <p:spPr>
          <a:xfrm>
            <a:off x="457200" y="32072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latin typeface="Sylfaen" pitchFamily="18" charset="0"/>
              </a:rPr>
              <a:t>ფანაკის ნაჰიე</a:t>
            </a:r>
            <a:endParaRPr lang="en-US" sz="2000" b="1" dirty="0">
              <a:latin typeface="Sylfae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ABA0F-7BC6-4663-86FA-B2814CED6292}"/>
              </a:ext>
            </a:extLst>
          </p:cNvPr>
          <p:cNvSpPr txBox="1"/>
          <p:nvPr/>
        </p:nvSpPr>
        <p:spPr>
          <a:xfrm>
            <a:off x="414278" y="5562600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ka-GE" sz="1400" dirty="0">
                <a:latin typeface="Sylfaen" pitchFamily="18" charset="0"/>
              </a:rPr>
              <a:t> რუკაზე დატანილია გურჯისტანის ვილაიეთის ორი დავთრის მონაცემები (1574წ., 1595 წ.), ძირითად შინაარსს წარმოადგენს რელიგიური სტრუქტურა.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4F9FB6-C6D3-4749-A250-987704333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8" y="838200"/>
            <a:ext cx="7897023" cy="46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5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0C041E-0362-4B4D-A56F-D0A6351A6647}"/>
              </a:ext>
            </a:extLst>
          </p:cNvPr>
          <p:cNvSpPr txBox="1"/>
          <p:nvPr/>
        </p:nvSpPr>
        <p:spPr>
          <a:xfrm>
            <a:off x="457200" y="40158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latin typeface="Sylfaen" pitchFamily="18" charset="0"/>
              </a:rPr>
              <a:t>ნანგრევების რუკა</a:t>
            </a:r>
            <a:endParaRPr lang="en-US" sz="2000" b="1" dirty="0">
              <a:latin typeface="Sylfae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75AEC-13BB-4ECB-8219-3B274220E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10600" cy="48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0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493E43-4795-4B8F-8778-10578FA52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7781"/>
            <a:ext cx="7696200" cy="6353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512811-62A7-404B-A562-392F916438E2}"/>
              </a:ext>
            </a:extLst>
          </p:cNvPr>
          <p:cNvSpPr txBox="1"/>
          <p:nvPr/>
        </p:nvSpPr>
        <p:spPr>
          <a:xfrm>
            <a:off x="457200" y="176756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>
                <a:latin typeface="Sylfaen" pitchFamily="18" charset="0"/>
              </a:rPr>
              <a:t>საერთო რუკა</a:t>
            </a:r>
            <a:endParaRPr lang="en-US" sz="20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83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242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MOD</dc:creator>
  <cp:lastModifiedBy>Tedo</cp:lastModifiedBy>
  <cp:revision>240</cp:revision>
  <cp:lastPrinted>2021-04-15T12:18:37Z</cp:lastPrinted>
  <dcterms:created xsi:type="dcterms:W3CDTF">2006-08-16T00:00:00Z</dcterms:created>
  <dcterms:modified xsi:type="dcterms:W3CDTF">2021-07-22T09:32:01Z</dcterms:modified>
</cp:coreProperties>
</file>